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43891200" cy="32918400"/>
  <p:notesSz cx="6858000" cy="9144000"/>
  <p:defaultTex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01"/>
    <p:restoredTop sz="94651"/>
  </p:normalViewPr>
  <p:slideViewPr>
    <p:cSldViewPr snapToGrid="0" snapToObjects="1">
      <p:cViewPr>
        <p:scale>
          <a:sx n="28" d="100"/>
          <a:sy n="28" d="100"/>
        </p:scale>
        <p:origin x="752"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AB923C-669C-6F49-BAE3-CA4AAD400C8A}" type="datetimeFigureOut">
              <a:rPr lang="en-US" smtClean="0"/>
              <a:t>7/27/18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EACB51-86DC-EB4E-94D8-9E3CFDDF7C5B}" type="slidenum">
              <a:rPr lang="en-US" smtClean="0"/>
              <a:t>‹#›</a:t>
            </a:fld>
            <a:endParaRPr lang="en-US"/>
          </a:p>
        </p:txBody>
      </p:sp>
    </p:spTree>
    <p:extLst>
      <p:ext uri="{BB962C8B-B14F-4D97-AF65-F5344CB8AC3E}">
        <p14:creationId xmlns:p14="http://schemas.microsoft.com/office/powerpoint/2010/main" val="3033025382"/>
      </p:ext>
    </p:extLst>
  </p:cSld>
  <p:clrMap bg1="lt1" tx1="dk1" bg2="lt2" tx2="dk2" accent1="accent1" accent2="accent2" accent3="accent3" accent4="accent4" accent5="accent5" accent6="accent6" hlink="hlink" folHlink="folHlink"/>
  <p:notesStyle>
    <a:lvl1pPr marL="0" algn="l" defTabSz="4389120" rtl="0" eaLnBrk="1" latinLnBrk="0" hangingPunct="1">
      <a:defRPr sz="5760" kern="1200">
        <a:solidFill>
          <a:schemeClr val="tx1"/>
        </a:solidFill>
        <a:latin typeface="+mn-lt"/>
        <a:ea typeface="+mn-ea"/>
        <a:cs typeface="+mn-cs"/>
      </a:defRPr>
    </a:lvl1pPr>
    <a:lvl2pPr marL="2194560" algn="l" defTabSz="4389120" rtl="0" eaLnBrk="1" latinLnBrk="0" hangingPunct="1">
      <a:defRPr sz="5760" kern="1200">
        <a:solidFill>
          <a:schemeClr val="tx1"/>
        </a:solidFill>
        <a:latin typeface="+mn-lt"/>
        <a:ea typeface="+mn-ea"/>
        <a:cs typeface="+mn-cs"/>
      </a:defRPr>
    </a:lvl2pPr>
    <a:lvl3pPr marL="4389120" algn="l" defTabSz="4389120" rtl="0" eaLnBrk="1" latinLnBrk="0" hangingPunct="1">
      <a:defRPr sz="5760" kern="1200">
        <a:solidFill>
          <a:schemeClr val="tx1"/>
        </a:solidFill>
        <a:latin typeface="+mn-lt"/>
        <a:ea typeface="+mn-ea"/>
        <a:cs typeface="+mn-cs"/>
      </a:defRPr>
    </a:lvl3pPr>
    <a:lvl4pPr marL="6583680" algn="l" defTabSz="4389120" rtl="0" eaLnBrk="1" latinLnBrk="0" hangingPunct="1">
      <a:defRPr sz="5760" kern="1200">
        <a:solidFill>
          <a:schemeClr val="tx1"/>
        </a:solidFill>
        <a:latin typeface="+mn-lt"/>
        <a:ea typeface="+mn-ea"/>
        <a:cs typeface="+mn-cs"/>
      </a:defRPr>
    </a:lvl4pPr>
    <a:lvl5pPr marL="8778240" algn="l" defTabSz="4389120" rtl="0" eaLnBrk="1" latinLnBrk="0" hangingPunct="1">
      <a:defRPr sz="5760" kern="1200">
        <a:solidFill>
          <a:schemeClr val="tx1"/>
        </a:solidFill>
        <a:latin typeface="+mn-lt"/>
        <a:ea typeface="+mn-ea"/>
        <a:cs typeface="+mn-cs"/>
      </a:defRPr>
    </a:lvl5pPr>
    <a:lvl6pPr marL="10972800" algn="l" defTabSz="4389120" rtl="0" eaLnBrk="1" latinLnBrk="0" hangingPunct="1">
      <a:defRPr sz="5760" kern="1200">
        <a:solidFill>
          <a:schemeClr val="tx1"/>
        </a:solidFill>
        <a:latin typeface="+mn-lt"/>
        <a:ea typeface="+mn-ea"/>
        <a:cs typeface="+mn-cs"/>
      </a:defRPr>
    </a:lvl6pPr>
    <a:lvl7pPr marL="13167360" algn="l" defTabSz="4389120" rtl="0" eaLnBrk="1" latinLnBrk="0" hangingPunct="1">
      <a:defRPr sz="5760" kern="1200">
        <a:solidFill>
          <a:schemeClr val="tx1"/>
        </a:solidFill>
        <a:latin typeface="+mn-lt"/>
        <a:ea typeface="+mn-ea"/>
        <a:cs typeface="+mn-cs"/>
      </a:defRPr>
    </a:lvl7pPr>
    <a:lvl8pPr marL="15361920" algn="l" defTabSz="4389120" rtl="0" eaLnBrk="1" latinLnBrk="0" hangingPunct="1">
      <a:defRPr sz="5760" kern="1200">
        <a:solidFill>
          <a:schemeClr val="tx1"/>
        </a:solidFill>
        <a:latin typeface="+mn-lt"/>
        <a:ea typeface="+mn-ea"/>
        <a:cs typeface="+mn-cs"/>
      </a:defRPr>
    </a:lvl8pPr>
    <a:lvl9pPr marL="17556480" algn="l" defTabSz="4389120" rtl="0" eaLnBrk="1" latinLnBrk="0" hangingPunct="1">
      <a:defRPr sz="576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Font Sizes: 84, 56, 42, 32</a:t>
            </a:r>
          </a:p>
        </p:txBody>
      </p:sp>
      <p:sp>
        <p:nvSpPr>
          <p:cNvPr id="4" name="Slide Number Placeholder 3"/>
          <p:cNvSpPr>
            <a:spLocks noGrp="1"/>
          </p:cNvSpPr>
          <p:nvPr>
            <p:ph type="sldNum" sz="quarter" idx="10"/>
          </p:nvPr>
        </p:nvSpPr>
        <p:spPr/>
        <p:txBody>
          <a:bodyPr/>
          <a:lstStyle/>
          <a:p>
            <a:fld id="{5DEACB51-86DC-EB4E-94D8-9E3CFDDF7C5B}" type="slidenum">
              <a:rPr lang="en-US" smtClean="0"/>
              <a:t>1</a:t>
            </a:fld>
            <a:endParaRPr lang="en-US"/>
          </a:p>
        </p:txBody>
      </p:sp>
    </p:spTree>
    <p:extLst>
      <p:ext uri="{BB962C8B-B14F-4D97-AF65-F5344CB8AC3E}">
        <p14:creationId xmlns:p14="http://schemas.microsoft.com/office/powerpoint/2010/main" val="34987106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C3EC9A8-E51B-0E4C-B373-3D14BF783C8B}" type="datetimeFigureOut">
              <a:rPr lang="en-US" smtClean="0"/>
              <a:t>7/27/18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C69F29-0D01-F144-8C04-E22C53F889A4}" type="slidenum">
              <a:rPr lang="en-US" smtClean="0"/>
              <a:t>‹#›</a:t>
            </a:fld>
            <a:endParaRPr lang="en-US"/>
          </a:p>
        </p:txBody>
      </p:sp>
    </p:spTree>
    <p:extLst>
      <p:ext uri="{BB962C8B-B14F-4D97-AF65-F5344CB8AC3E}">
        <p14:creationId xmlns:p14="http://schemas.microsoft.com/office/powerpoint/2010/main" val="2046314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3EC9A8-E51B-0E4C-B373-3D14BF783C8B}" type="datetimeFigureOut">
              <a:rPr lang="en-US" smtClean="0"/>
              <a:t>7/27/18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C69F29-0D01-F144-8C04-E22C53F889A4}" type="slidenum">
              <a:rPr lang="en-US" smtClean="0"/>
              <a:t>‹#›</a:t>
            </a:fld>
            <a:endParaRPr lang="en-US"/>
          </a:p>
        </p:txBody>
      </p:sp>
    </p:spTree>
    <p:extLst>
      <p:ext uri="{BB962C8B-B14F-4D97-AF65-F5344CB8AC3E}">
        <p14:creationId xmlns:p14="http://schemas.microsoft.com/office/powerpoint/2010/main" val="1459104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3EC9A8-E51B-0E4C-B373-3D14BF783C8B}" type="datetimeFigureOut">
              <a:rPr lang="en-US" smtClean="0"/>
              <a:t>7/27/18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C69F29-0D01-F144-8C04-E22C53F889A4}" type="slidenum">
              <a:rPr lang="en-US" smtClean="0"/>
              <a:t>‹#›</a:t>
            </a:fld>
            <a:endParaRPr lang="en-US"/>
          </a:p>
        </p:txBody>
      </p:sp>
    </p:spTree>
    <p:extLst>
      <p:ext uri="{BB962C8B-B14F-4D97-AF65-F5344CB8AC3E}">
        <p14:creationId xmlns:p14="http://schemas.microsoft.com/office/powerpoint/2010/main" val="20093016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3EC9A8-E51B-0E4C-B373-3D14BF783C8B}" type="datetimeFigureOut">
              <a:rPr lang="en-US" smtClean="0"/>
              <a:t>7/27/18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C69F29-0D01-F144-8C04-E22C53F889A4}" type="slidenum">
              <a:rPr lang="en-US" smtClean="0"/>
              <a:t>‹#›</a:t>
            </a:fld>
            <a:endParaRPr lang="en-US"/>
          </a:p>
        </p:txBody>
      </p:sp>
    </p:spTree>
    <p:extLst>
      <p:ext uri="{BB962C8B-B14F-4D97-AF65-F5344CB8AC3E}">
        <p14:creationId xmlns:p14="http://schemas.microsoft.com/office/powerpoint/2010/main" val="1068940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C3EC9A8-E51B-0E4C-B373-3D14BF783C8B}" type="datetimeFigureOut">
              <a:rPr lang="en-US" smtClean="0"/>
              <a:t>7/27/18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C69F29-0D01-F144-8C04-E22C53F889A4}" type="slidenum">
              <a:rPr lang="en-US" smtClean="0"/>
              <a:t>‹#›</a:t>
            </a:fld>
            <a:endParaRPr lang="en-US"/>
          </a:p>
        </p:txBody>
      </p:sp>
    </p:spTree>
    <p:extLst>
      <p:ext uri="{BB962C8B-B14F-4D97-AF65-F5344CB8AC3E}">
        <p14:creationId xmlns:p14="http://schemas.microsoft.com/office/powerpoint/2010/main" val="3134088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C3EC9A8-E51B-0E4C-B373-3D14BF783C8B}" type="datetimeFigureOut">
              <a:rPr lang="en-US" smtClean="0"/>
              <a:t>7/27/18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C69F29-0D01-F144-8C04-E22C53F889A4}" type="slidenum">
              <a:rPr lang="en-US" smtClean="0"/>
              <a:t>‹#›</a:t>
            </a:fld>
            <a:endParaRPr lang="en-US"/>
          </a:p>
        </p:txBody>
      </p:sp>
    </p:spTree>
    <p:extLst>
      <p:ext uri="{BB962C8B-B14F-4D97-AF65-F5344CB8AC3E}">
        <p14:creationId xmlns:p14="http://schemas.microsoft.com/office/powerpoint/2010/main" val="1452201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C3EC9A8-E51B-0E4C-B373-3D14BF783C8B}" type="datetimeFigureOut">
              <a:rPr lang="en-US" smtClean="0"/>
              <a:t>7/27/18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C69F29-0D01-F144-8C04-E22C53F889A4}" type="slidenum">
              <a:rPr lang="en-US" smtClean="0"/>
              <a:t>‹#›</a:t>
            </a:fld>
            <a:endParaRPr lang="en-US"/>
          </a:p>
        </p:txBody>
      </p:sp>
    </p:spTree>
    <p:extLst>
      <p:ext uri="{BB962C8B-B14F-4D97-AF65-F5344CB8AC3E}">
        <p14:creationId xmlns:p14="http://schemas.microsoft.com/office/powerpoint/2010/main" val="531224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C3EC9A8-E51B-0E4C-B373-3D14BF783C8B}" type="datetimeFigureOut">
              <a:rPr lang="en-US" smtClean="0"/>
              <a:t>7/27/18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C69F29-0D01-F144-8C04-E22C53F889A4}" type="slidenum">
              <a:rPr lang="en-US" smtClean="0"/>
              <a:t>‹#›</a:t>
            </a:fld>
            <a:endParaRPr lang="en-US"/>
          </a:p>
        </p:txBody>
      </p:sp>
    </p:spTree>
    <p:extLst>
      <p:ext uri="{BB962C8B-B14F-4D97-AF65-F5344CB8AC3E}">
        <p14:creationId xmlns:p14="http://schemas.microsoft.com/office/powerpoint/2010/main" val="21573893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3EC9A8-E51B-0E4C-B373-3D14BF783C8B}" type="datetimeFigureOut">
              <a:rPr lang="en-US" smtClean="0"/>
              <a:t>7/27/18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C69F29-0D01-F144-8C04-E22C53F889A4}" type="slidenum">
              <a:rPr lang="en-US" smtClean="0"/>
              <a:t>‹#›</a:t>
            </a:fld>
            <a:endParaRPr lang="en-US"/>
          </a:p>
        </p:txBody>
      </p:sp>
    </p:spTree>
    <p:extLst>
      <p:ext uri="{BB962C8B-B14F-4D97-AF65-F5344CB8AC3E}">
        <p14:creationId xmlns:p14="http://schemas.microsoft.com/office/powerpoint/2010/main" val="749458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9C3EC9A8-E51B-0E4C-B373-3D14BF783C8B}" type="datetimeFigureOut">
              <a:rPr lang="en-US" smtClean="0"/>
              <a:t>7/27/18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C69F29-0D01-F144-8C04-E22C53F889A4}" type="slidenum">
              <a:rPr lang="en-US" smtClean="0"/>
              <a:t>‹#›</a:t>
            </a:fld>
            <a:endParaRPr lang="en-US"/>
          </a:p>
        </p:txBody>
      </p:sp>
    </p:spTree>
    <p:extLst>
      <p:ext uri="{BB962C8B-B14F-4D97-AF65-F5344CB8AC3E}">
        <p14:creationId xmlns:p14="http://schemas.microsoft.com/office/powerpoint/2010/main" val="11295118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9C3EC9A8-E51B-0E4C-B373-3D14BF783C8B}" type="datetimeFigureOut">
              <a:rPr lang="en-US" smtClean="0"/>
              <a:t>7/27/18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C69F29-0D01-F144-8C04-E22C53F889A4}" type="slidenum">
              <a:rPr lang="en-US" smtClean="0"/>
              <a:t>‹#›</a:t>
            </a:fld>
            <a:endParaRPr lang="en-US"/>
          </a:p>
        </p:txBody>
      </p:sp>
    </p:spTree>
    <p:extLst>
      <p:ext uri="{BB962C8B-B14F-4D97-AF65-F5344CB8AC3E}">
        <p14:creationId xmlns:p14="http://schemas.microsoft.com/office/powerpoint/2010/main" val="331138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9C3EC9A8-E51B-0E4C-B373-3D14BF783C8B}" type="datetimeFigureOut">
              <a:rPr lang="en-US" smtClean="0"/>
              <a:t>7/27/18</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2AC69F29-0D01-F144-8C04-E22C53F889A4}" type="slidenum">
              <a:rPr lang="en-US" smtClean="0"/>
              <a:t>‹#›</a:t>
            </a:fld>
            <a:endParaRPr lang="en-US"/>
          </a:p>
        </p:txBody>
      </p:sp>
    </p:spTree>
    <p:extLst>
      <p:ext uri="{BB962C8B-B14F-4D97-AF65-F5344CB8AC3E}">
        <p14:creationId xmlns:p14="http://schemas.microsoft.com/office/powerpoint/2010/main" val="410395596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NULL"/><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0">
              <a:schemeClr val="accent2"/>
            </a:gs>
            <a:gs pos="88000">
              <a:schemeClr val="accent2"/>
            </a:gs>
            <a:gs pos="100000">
              <a:schemeClr val="bg1"/>
            </a:gs>
          </a:gsLst>
          <a:lin ang="16200000" scaled="1"/>
          <a:tileRect/>
        </a:gradFill>
        <a:effectLst/>
      </p:bgPr>
    </p:bg>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57F24D96-5CE6-6945-8AE0-118ABDB3C4AA}"/>
              </a:ext>
            </a:extLst>
          </p:cNvPr>
          <p:cNvSpPr/>
          <p:nvPr/>
        </p:nvSpPr>
        <p:spPr>
          <a:xfrm>
            <a:off x="9078686" y="457200"/>
            <a:ext cx="25733828" cy="3657600"/>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400" dirty="0">
                <a:solidFill>
                  <a:schemeClr val="tx1"/>
                </a:solidFill>
                <a:latin typeface="Times" pitchFamily="2" charset="0"/>
              </a:rPr>
              <a:t>A Search for Tidal Tails in Carina</a:t>
            </a:r>
          </a:p>
          <a:p>
            <a:pPr algn="ctr"/>
            <a:r>
              <a:rPr lang="en-US" sz="5600" dirty="0">
                <a:solidFill>
                  <a:schemeClr val="tx1"/>
                </a:solidFill>
                <a:latin typeface="Times" pitchFamily="2" charset="0"/>
              </a:rPr>
              <a:t>Sean MacBride</a:t>
            </a:r>
            <a:r>
              <a:rPr lang="en-US" sz="5600" baseline="30000" dirty="0">
                <a:solidFill>
                  <a:schemeClr val="tx1"/>
                </a:solidFill>
                <a:latin typeface="Times" pitchFamily="2" charset="0"/>
              </a:rPr>
              <a:t>1</a:t>
            </a:r>
            <a:r>
              <a:rPr lang="en-US" sz="5600" dirty="0">
                <a:solidFill>
                  <a:schemeClr val="tx1"/>
                </a:solidFill>
                <a:latin typeface="Times" pitchFamily="2" charset="0"/>
              </a:rPr>
              <a:t>, Carlton Pryor</a:t>
            </a:r>
            <a:r>
              <a:rPr lang="en-US" sz="5600" baseline="30000" dirty="0">
                <a:solidFill>
                  <a:schemeClr val="tx1"/>
                </a:solidFill>
                <a:latin typeface="Times" pitchFamily="2" charset="0"/>
              </a:rPr>
              <a:t>2</a:t>
            </a:r>
            <a:endParaRPr lang="en-US" sz="5600" dirty="0">
              <a:solidFill>
                <a:schemeClr val="tx1"/>
              </a:solidFill>
              <a:latin typeface="Times" pitchFamily="2" charset="0"/>
            </a:endParaRPr>
          </a:p>
          <a:p>
            <a:pPr algn="ctr"/>
            <a:r>
              <a:rPr lang="en-US" sz="4200" baseline="30000" dirty="0">
                <a:solidFill>
                  <a:schemeClr val="tx1"/>
                </a:solidFill>
                <a:latin typeface="Times" pitchFamily="2" charset="0"/>
              </a:rPr>
              <a:t>1 </a:t>
            </a:r>
            <a:r>
              <a:rPr lang="en-US" sz="4200" dirty="0">
                <a:solidFill>
                  <a:schemeClr val="tx1"/>
                </a:solidFill>
                <a:latin typeface="Times" pitchFamily="2" charset="0"/>
              </a:rPr>
              <a:t>Wheaton College Massachusetts, </a:t>
            </a:r>
            <a:r>
              <a:rPr lang="en-US" sz="4200" baseline="30000" dirty="0">
                <a:solidFill>
                  <a:schemeClr val="tx1"/>
                </a:solidFill>
                <a:latin typeface="Times" pitchFamily="2" charset="0"/>
              </a:rPr>
              <a:t>2 </a:t>
            </a:r>
            <a:r>
              <a:rPr lang="en-US" sz="4200" dirty="0">
                <a:solidFill>
                  <a:schemeClr val="tx1"/>
                </a:solidFill>
                <a:latin typeface="Times" pitchFamily="2" charset="0"/>
              </a:rPr>
              <a:t>Rutgers University</a:t>
            </a:r>
          </a:p>
        </p:txBody>
      </p:sp>
      <p:sp>
        <p:nvSpPr>
          <p:cNvPr id="8" name="Rectangle 7">
            <a:extLst>
              <a:ext uri="{FF2B5EF4-FFF2-40B4-BE49-F238E27FC236}">
                <a16:creationId xmlns:a16="http://schemas.microsoft.com/office/drawing/2014/main" id="{D3E09F5F-08CA-494D-8082-2FE60E2BA19D}"/>
              </a:ext>
            </a:extLst>
          </p:cNvPr>
          <p:cNvSpPr/>
          <p:nvPr/>
        </p:nvSpPr>
        <p:spPr>
          <a:xfrm>
            <a:off x="457200" y="16730133"/>
            <a:ext cx="10515600" cy="91440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600" dirty="0">
                <a:solidFill>
                  <a:schemeClr val="bg1"/>
                </a:solidFill>
                <a:latin typeface="Times" pitchFamily="2" charset="0"/>
              </a:rPr>
              <a:t>Background</a:t>
            </a:r>
          </a:p>
        </p:txBody>
      </p:sp>
      <p:sp>
        <p:nvSpPr>
          <p:cNvPr id="9" name="Rectangle 8">
            <a:extLst>
              <a:ext uri="{FF2B5EF4-FFF2-40B4-BE49-F238E27FC236}">
                <a16:creationId xmlns:a16="http://schemas.microsoft.com/office/drawing/2014/main" id="{0A7E55DD-0422-6B49-A756-94FC3FFD8379}"/>
              </a:ext>
            </a:extLst>
          </p:cNvPr>
          <p:cNvSpPr/>
          <p:nvPr/>
        </p:nvSpPr>
        <p:spPr>
          <a:xfrm>
            <a:off x="457200" y="4571461"/>
            <a:ext cx="10515600" cy="91440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600" dirty="0">
                <a:solidFill>
                  <a:schemeClr val="bg1"/>
                </a:solidFill>
                <a:latin typeface="Times" pitchFamily="2" charset="0"/>
              </a:rPr>
              <a:t>Abstract</a:t>
            </a:r>
          </a:p>
        </p:txBody>
      </p:sp>
      <p:sp>
        <p:nvSpPr>
          <p:cNvPr id="10" name="Rectangle 9">
            <a:extLst>
              <a:ext uri="{FF2B5EF4-FFF2-40B4-BE49-F238E27FC236}">
                <a16:creationId xmlns:a16="http://schemas.microsoft.com/office/drawing/2014/main" id="{854E1C58-06E1-9249-88CD-0B598DF0C15E}"/>
              </a:ext>
            </a:extLst>
          </p:cNvPr>
          <p:cNvSpPr/>
          <p:nvPr/>
        </p:nvSpPr>
        <p:spPr>
          <a:xfrm>
            <a:off x="11320272" y="26042475"/>
            <a:ext cx="21031200" cy="91440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600" dirty="0">
                <a:solidFill>
                  <a:schemeClr val="bg1"/>
                </a:solidFill>
                <a:latin typeface="Times" pitchFamily="2" charset="0"/>
              </a:rPr>
              <a:t>Conclusions</a:t>
            </a:r>
          </a:p>
        </p:txBody>
      </p:sp>
      <p:sp>
        <p:nvSpPr>
          <p:cNvPr id="12" name="Rectangle 11">
            <a:extLst>
              <a:ext uri="{FF2B5EF4-FFF2-40B4-BE49-F238E27FC236}">
                <a16:creationId xmlns:a16="http://schemas.microsoft.com/office/drawing/2014/main" id="{C1E01A93-EC99-3441-A6CF-68A67281D3B2}"/>
              </a:ext>
            </a:extLst>
          </p:cNvPr>
          <p:cNvSpPr/>
          <p:nvPr/>
        </p:nvSpPr>
        <p:spPr>
          <a:xfrm>
            <a:off x="457200" y="17644534"/>
            <a:ext cx="10515600" cy="148105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3200" dirty="0">
                <a:solidFill>
                  <a:schemeClr val="tx1"/>
                </a:solidFill>
                <a:latin typeface="Times" pitchFamily="2" charset="0"/>
              </a:rPr>
              <a:t>Gaia is a European Space Agency satellite that was launched in 2013. It is designed to survey over a billion astronomical objects. The Gaia team recently released the second major data release, DR-2. The data collected includes photometric, proper motion, parallax, and positional data, among others. The proper motion and photometric data were the most important in our search for tidal tails in Carina, as it allowed us to limit our data to only member stars.</a:t>
            </a:r>
          </a:p>
          <a:p>
            <a:r>
              <a:rPr lang="en-US" sz="3200" dirty="0">
                <a:solidFill>
                  <a:schemeClr val="tx1"/>
                </a:solidFill>
                <a:latin typeface="Times" pitchFamily="2" charset="0"/>
              </a:rPr>
              <a:t>Carina is a dwarf satellite galaxy. Satellite galaxies are remnants of the formation of the Milky Way that did not collapse onto the disk of the galaxy, instead of orbiting the galactic center. Carina lies low on the galactic latitudes, and observations are contaminated with field stars. Despite this, we are still able to determine member stars by photometric, motion, and parallax parameters. In observing the photometric diagrams of Carina, the red clump and giant branch are visible. </a:t>
            </a:r>
          </a:p>
          <a:p>
            <a:endParaRPr lang="en-US" sz="3200" dirty="0">
              <a:solidFill>
                <a:schemeClr val="tx1"/>
              </a:solidFill>
              <a:latin typeface="Times" pitchFamily="2" charset="0"/>
            </a:endParaRPr>
          </a:p>
          <a:p>
            <a:endParaRPr lang="en-US" sz="1200" dirty="0">
              <a:solidFill>
                <a:schemeClr val="tx1"/>
              </a:solidFill>
              <a:latin typeface="Times" pitchFamily="2" charset="0"/>
            </a:endParaRPr>
          </a:p>
          <a:p>
            <a:endParaRPr lang="en-US" sz="3200" dirty="0">
              <a:solidFill>
                <a:schemeClr val="tx1"/>
              </a:solidFill>
              <a:latin typeface="Times" pitchFamily="2" charset="0"/>
            </a:endParaRPr>
          </a:p>
          <a:p>
            <a:endParaRPr lang="en-US" sz="3200" dirty="0">
              <a:solidFill>
                <a:schemeClr val="tx1"/>
              </a:solidFill>
              <a:latin typeface="Times" pitchFamily="2" charset="0"/>
            </a:endParaRPr>
          </a:p>
          <a:p>
            <a:endParaRPr lang="en-US" sz="3200" dirty="0">
              <a:solidFill>
                <a:schemeClr val="tx1"/>
              </a:solidFill>
              <a:latin typeface="Times" pitchFamily="2" charset="0"/>
            </a:endParaRPr>
          </a:p>
          <a:p>
            <a:endParaRPr lang="en-US" sz="3200" dirty="0">
              <a:solidFill>
                <a:schemeClr val="tx1"/>
              </a:solidFill>
              <a:latin typeface="Times" pitchFamily="2" charset="0"/>
            </a:endParaRPr>
          </a:p>
          <a:p>
            <a:endParaRPr lang="en-US" sz="3200" dirty="0">
              <a:solidFill>
                <a:schemeClr val="tx1"/>
              </a:solidFill>
              <a:latin typeface="Times" pitchFamily="2" charset="0"/>
            </a:endParaRPr>
          </a:p>
          <a:p>
            <a:endParaRPr lang="en-US" sz="3200" dirty="0">
              <a:solidFill>
                <a:schemeClr val="tx1"/>
              </a:solidFill>
              <a:latin typeface="Times" pitchFamily="2" charset="0"/>
            </a:endParaRPr>
          </a:p>
          <a:p>
            <a:r>
              <a:rPr lang="en-US" sz="3200" dirty="0">
                <a:solidFill>
                  <a:schemeClr val="tx1"/>
                </a:solidFill>
                <a:latin typeface="Times" pitchFamily="2" charset="0"/>
              </a:rPr>
              <a:t>This would indicate that Carina was once relatively massive, but the low member star counts show otherwise. One explanation for this is that a large amount of Carina member stars were tidally stripped from the galaxy. This would be a consequence of an interaction with another massive object. We are looking for large and small scale structures around Carina that would indicate a tidal interaction with Carina.</a:t>
            </a:r>
          </a:p>
        </p:txBody>
      </p:sp>
      <p:sp>
        <p:nvSpPr>
          <p:cNvPr id="13" name="Rectangle 12">
            <a:extLst>
              <a:ext uri="{FF2B5EF4-FFF2-40B4-BE49-F238E27FC236}">
                <a16:creationId xmlns:a16="http://schemas.microsoft.com/office/drawing/2014/main" id="{52B1BBCC-FA4A-7E43-9CA5-08908417838C}"/>
              </a:ext>
            </a:extLst>
          </p:cNvPr>
          <p:cNvSpPr/>
          <p:nvPr/>
        </p:nvSpPr>
        <p:spPr>
          <a:xfrm>
            <a:off x="457200" y="5485860"/>
            <a:ext cx="10515600" cy="1077937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3200" dirty="0">
                <a:solidFill>
                  <a:schemeClr val="tx1"/>
                </a:solidFill>
                <a:latin typeface="Times" pitchFamily="2" charset="0"/>
              </a:rPr>
              <a:t>We searched for evidence of tidal stripping in the spatial structure of the dwarf satellite galaxy Carina using data from the European Space Agency satellite Gaia. The satellites of our Milky Way Galaxy are remnants of clues to its birth. Carina is intriguing because it has a more extended star formation history than other dwarf satellite galaxies of similar mass. In larger satellite galaxies the gas is retained longer, and this allows star formation to continue. The star formation history of Carina suggests that it was once more massive, and has been truncated by the gravitational forces of the Milky Way or some other satellite. Gaia data provides precise photometry, proper motions, parallaxes, and positions for over one billion stars. The proper motion and parallax data are especially intriguing, as measurements of such precision were not previously available for most of the stars. We selected potential members of Carina based on proper motion and position in the color-magnitude diagram over an area of the sky ~6.5 degrees across, and used these stars to search for low-surface-density indications of tidal interaction, such as non-axisymmetric distortions of the outer regions of Carina or extended tails along the direction of orbital motion that would indicate tidally-removed stars.</a:t>
            </a:r>
          </a:p>
        </p:txBody>
      </p:sp>
      <p:sp>
        <p:nvSpPr>
          <p:cNvPr id="15" name="Rectangle 14">
            <a:extLst>
              <a:ext uri="{FF2B5EF4-FFF2-40B4-BE49-F238E27FC236}">
                <a16:creationId xmlns:a16="http://schemas.microsoft.com/office/drawing/2014/main" id="{A9B00720-5DAC-5146-BD8D-EB4CD717994D}"/>
              </a:ext>
            </a:extLst>
          </p:cNvPr>
          <p:cNvSpPr/>
          <p:nvPr/>
        </p:nvSpPr>
        <p:spPr>
          <a:xfrm>
            <a:off x="11320272" y="26956873"/>
            <a:ext cx="21031200" cy="54982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3200" dirty="0">
              <a:solidFill>
                <a:schemeClr val="tx1"/>
              </a:solidFill>
              <a:latin typeface="Times" pitchFamily="2" charset="0"/>
            </a:endParaRPr>
          </a:p>
        </p:txBody>
      </p:sp>
      <p:pic>
        <p:nvPicPr>
          <p:cNvPr id="19" name="Picture 18">
            <a:extLst>
              <a:ext uri="{FF2B5EF4-FFF2-40B4-BE49-F238E27FC236}">
                <a16:creationId xmlns:a16="http://schemas.microsoft.com/office/drawing/2014/main" id="{891CB9EA-C697-F441-8088-354CEAE15278}"/>
              </a:ext>
            </a:extLst>
          </p:cNvPr>
          <p:cNvPicPr>
            <a:picLocks noChangeAspect="1"/>
          </p:cNvPicPr>
          <p:nvPr/>
        </p:nvPicPr>
        <p:blipFill>
          <a:blip r:embed="rId3"/>
          <a:stretch>
            <a:fillRect/>
          </a:stretch>
        </p:blipFill>
        <p:spPr>
          <a:xfrm>
            <a:off x="457200" y="509536"/>
            <a:ext cx="3657600" cy="3657600"/>
          </a:xfrm>
          <a:prstGeom prst="rect">
            <a:avLst/>
          </a:prstGeom>
        </p:spPr>
      </p:pic>
      <p:sp>
        <p:nvSpPr>
          <p:cNvPr id="20" name="Rectangle 19">
            <a:extLst>
              <a:ext uri="{FF2B5EF4-FFF2-40B4-BE49-F238E27FC236}">
                <a16:creationId xmlns:a16="http://schemas.microsoft.com/office/drawing/2014/main" id="{03336192-E910-834D-9B80-A9FBFBCA11A9}"/>
              </a:ext>
            </a:extLst>
          </p:cNvPr>
          <p:cNvSpPr/>
          <p:nvPr/>
        </p:nvSpPr>
        <p:spPr>
          <a:xfrm>
            <a:off x="11320273" y="4572000"/>
            <a:ext cx="32004000" cy="91440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600" dirty="0">
                <a:solidFill>
                  <a:schemeClr val="bg1"/>
                </a:solidFill>
                <a:latin typeface="Times" pitchFamily="2" charset="0"/>
              </a:rPr>
              <a:t>Methods</a:t>
            </a:r>
          </a:p>
        </p:txBody>
      </p:sp>
      <p:sp>
        <p:nvSpPr>
          <p:cNvPr id="21" name="Rectangle 20">
            <a:extLst>
              <a:ext uri="{FF2B5EF4-FFF2-40B4-BE49-F238E27FC236}">
                <a16:creationId xmlns:a16="http://schemas.microsoft.com/office/drawing/2014/main" id="{D084A2CE-C7EA-BE43-94CD-A467257E737F}"/>
              </a:ext>
            </a:extLst>
          </p:cNvPr>
          <p:cNvSpPr/>
          <p:nvPr/>
        </p:nvSpPr>
        <p:spPr>
          <a:xfrm>
            <a:off x="11320272" y="5486399"/>
            <a:ext cx="8001000" cy="664260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3200" dirty="0">
                <a:solidFill>
                  <a:schemeClr val="tx1"/>
                </a:solidFill>
                <a:latin typeface="Times" pitchFamily="2" charset="0"/>
              </a:rPr>
              <a:t>Our data was processed using selections on photometry, positional data, and proper motion. Using a tight proper motion selection, photometric bounds on the data were determined.</a:t>
            </a:r>
          </a:p>
        </p:txBody>
      </p:sp>
      <p:pic>
        <p:nvPicPr>
          <p:cNvPr id="23" name="Picture 22">
            <a:extLst>
              <a:ext uri="{FF2B5EF4-FFF2-40B4-BE49-F238E27FC236}">
                <a16:creationId xmlns:a16="http://schemas.microsoft.com/office/drawing/2014/main" id="{B7451497-77E2-184E-BB6C-1C41F6C5F54C}"/>
              </a:ext>
            </a:extLst>
          </p:cNvPr>
          <p:cNvPicPr>
            <a:picLocks noChangeAspect="1"/>
          </p:cNvPicPr>
          <p:nvPr/>
        </p:nvPicPr>
        <p:blipFill>
          <a:blip r:embed="rId3"/>
          <a:stretch>
            <a:fillRect/>
          </a:stretch>
        </p:blipFill>
        <p:spPr>
          <a:xfrm>
            <a:off x="4767943" y="457199"/>
            <a:ext cx="3657600" cy="3657600"/>
          </a:xfrm>
          <a:prstGeom prst="rect">
            <a:avLst/>
          </a:prstGeom>
        </p:spPr>
      </p:pic>
      <p:pic>
        <p:nvPicPr>
          <p:cNvPr id="3" name="Picture 2">
            <a:extLst>
              <a:ext uri="{FF2B5EF4-FFF2-40B4-BE49-F238E27FC236}">
                <a16:creationId xmlns:a16="http://schemas.microsoft.com/office/drawing/2014/main" id="{730ED3BA-DE97-534E-8435-C5890C6550EA}"/>
              </a:ext>
            </a:extLst>
          </p:cNvPr>
          <p:cNvPicPr>
            <a:picLocks noChangeAspect="1"/>
          </p:cNvPicPr>
          <p:nvPr/>
        </p:nvPicPr>
        <p:blipFill>
          <a:blip r:embed="rId3"/>
          <a:stretch>
            <a:fillRect/>
          </a:stretch>
        </p:blipFill>
        <p:spPr>
          <a:xfrm>
            <a:off x="35465657" y="509536"/>
            <a:ext cx="3657600" cy="3657600"/>
          </a:xfrm>
          <a:prstGeom prst="rect">
            <a:avLst/>
          </a:prstGeom>
        </p:spPr>
      </p:pic>
      <p:sp>
        <p:nvSpPr>
          <p:cNvPr id="18" name="Rectangle 17">
            <a:extLst>
              <a:ext uri="{FF2B5EF4-FFF2-40B4-BE49-F238E27FC236}">
                <a16:creationId xmlns:a16="http://schemas.microsoft.com/office/drawing/2014/main" id="{50AF9C37-9902-974B-BBE6-0DA5E274D0D3}"/>
              </a:ext>
            </a:extLst>
          </p:cNvPr>
          <p:cNvSpPr/>
          <p:nvPr/>
        </p:nvSpPr>
        <p:spPr>
          <a:xfrm>
            <a:off x="11320271" y="12583391"/>
            <a:ext cx="32003993" cy="91440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600" dirty="0">
                <a:solidFill>
                  <a:schemeClr val="bg1"/>
                </a:solidFill>
                <a:latin typeface="Times" pitchFamily="2" charset="0"/>
              </a:rPr>
              <a:t>Results</a:t>
            </a:r>
          </a:p>
        </p:txBody>
      </p:sp>
      <p:sp>
        <p:nvSpPr>
          <p:cNvPr id="24" name="Rectangle 23">
            <a:extLst>
              <a:ext uri="{FF2B5EF4-FFF2-40B4-BE49-F238E27FC236}">
                <a16:creationId xmlns:a16="http://schemas.microsoft.com/office/drawing/2014/main" id="{6DE09FB4-D73F-9F46-9F84-CA41970844DF}"/>
              </a:ext>
            </a:extLst>
          </p:cNvPr>
          <p:cNvSpPr/>
          <p:nvPr/>
        </p:nvSpPr>
        <p:spPr>
          <a:xfrm>
            <a:off x="11320270" y="13497791"/>
            <a:ext cx="32003993" cy="120883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3200" dirty="0">
              <a:solidFill>
                <a:schemeClr val="tx1"/>
              </a:solidFill>
              <a:latin typeface="Times" pitchFamily="2" charset="0"/>
            </a:endParaRPr>
          </a:p>
        </p:txBody>
      </p:sp>
      <p:sp>
        <p:nvSpPr>
          <p:cNvPr id="25" name="Rectangle 24">
            <a:extLst>
              <a:ext uri="{FF2B5EF4-FFF2-40B4-BE49-F238E27FC236}">
                <a16:creationId xmlns:a16="http://schemas.microsoft.com/office/drawing/2014/main" id="{431651C3-BFC2-F047-8E31-BB8A67BBC517}"/>
              </a:ext>
            </a:extLst>
          </p:cNvPr>
          <p:cNvSpPr/>
          <p:nvPr/>
        </p:nvSpPr>
        <p:spPr>
          <a:xfrm>
            <a:off x="32808663" y="26040544"/>
            <a:ext cx="10515600" cy="91440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600" dirty="0">
                <a:solidFill>
                  <a:schemeClr val="bg1"/>
                </a:solidFill>
                <a:latin typeface="Times" pitchFamily="2" charset="0"/>
              </a:rPr>
              <a:t>References</a:t>
            </a:r>
          </a:p>
        </p:txBody>
      </p:sp>
      <p:sp>
        <p:nvSpPr>
          <p:cNvPr id="26" name="Rectangle 25">
            <a:extLst>
              <a:ext uri="{FF2B5EF4-FFF2-40B4-BE49-F238E27FC236}">
                <a16:creationId xmlns:a16="http://schemas.microsoft.com/office/drawing/2014/main" id="{2D1AD9BB-2F1D-9E40-B335-1598983416ED}"/>
              </a:ext>
            </a:extLst>
          </p:cNvPr>
          <p:cNvSpPr/>
          <p:nvPr/>
        </p:nvSpPr>
        <p:spPr>
          <a:xfrm>
            <a:off x="32808663" y="26954943"/>
            <a:ext cx="10515600" cy="55030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457200" indent="-457200">
              <a:buFont typeface="System Font Regular"/>
              <a:buChar char="-"/>
            </a:pPr>
            <a:r>
              <a:rPr lang="en-US" sz="3200" dirty="0">
                <a:solidFill>
                  <a:schemeClr val="tx1"/>
                </a:solidFill>
                <a:latin typeface="Times" pitchFamily="2" charset="0"/>
              </a:rPr>
              <a:t>Gaia Collaboration, Helmi, A., van Leeuwen, F., et al. 2018b, A&amp;A, in press (arXiv:1804.09381)</a:t>
            </a:r>
          </a:p>
          <a:p>
            <a:pPr marL="457200" indent="-457200">
              <a:buFont typeface="System Font Regular"/>
              <a:buChar char="-"/>
            </a:pPr>
            <a:r>
              <a:rPr lang="en-US" sz="3200" dirty="0">
                <a:solidFill>
                  <a:schemeClr val="tx1"/>
                </a:solidFill>
                <a:latin typeface="Times" pitchFamily="2" charset="0"/>
              </a:rPr>
              <a:t>Muñoz, R. R., Majewski, S. R., </a:t>
            </a:r>
            <a:r>
              <a:rPr lang="en-US" sz="3200" dirty="0" err="1">
                <a:solidFill>
                  <a:schemeClr val="tx1"/>
                </a:solidFill>
                <a:latin typeface="Times" pitchFamily="2" charset="0"/>
              </a:rPr>
              <a:t>Zaggia</a:t>
            </a:r>
            <a:r>
              <a:rPr lang="en-US" sz="3200" dirty="0">
                <a:solidFill>
                  <a:schemeClr val="tx1"/>
                </a:solidFill>
                <a:latin typeface="Times" pitchFamily="2" charset="0"/>
              </a:rPr>
              <a:t>, S., et al. 2006, </a:t>
            </a:r>
            <a:r>
              <a:rPr lang="en-US" sz="3200" dirty="0" err="1">
                <a:solidFill>
                  <a:schemeClr val="tx1"/>
                </a:solidFill>
                <a:latin typeface="Times" pitchFamily="2" charset="0"/>
              </a:rPr>
              <a:t>ApJ</a:t>
            </a:r>
            <a:r>
              <a:rPr lang="en-US" sz="3200" dirty="0">
                <a:solidFill>
                  <a:schemeClr val="tx1"/>
                </a:solidFill>
                <a:latin typeface="Times" pitchFamily="2" charset="0"/>
              </a:rPr>
              <a:t>, 649, 201</a:t>
            </a:r>
          </a:p>
          <a:p>
            <a:pPr marL="457200" indent="-457200">
              <a:buFont typeface="System Font Regular"/>
              <a:buChar char="-"/>
            </a:pPr>
            <a:r>
              <a:rPr lang="en-US" sz="3200" dirty="0">
                <a:solidFill>
                  <a:schemeClr val="tx1"/>
                </a:solidFill>
                <a:latin typeface="Times" pitchFamily="2" charset="0"/>
              </a:rPr>
              <a:t>Gaia Collaboration, Brown, A.G.A., </a:t>
            </a:r>
            <a:r>
              <a:rPr lang="en-US" sz="3200" dirty="0" err="1">
                <a:solidFill>
                  <a:schemeClr val="tx1"/>
                </a:solidFill>
                <a:latin typeface="Times" pitchFamily="2" charset="0"/>
              </a:rPr>
              <a:t>Vallenari</a:t>
            </a:r>
            <a:r>
              <a:rPr lang="en-US" sz="3200" dirty="0">
                <a:solidFill>
                  <a:schemeClr val="tx1"/>
                </a:solidFill>
                <a:latin typeface="Times" pitchFamily="2" charset="0"/>
              </a:rPr>
              <a:t>, A., et al. 2018a, A&amp;A, in press (arXiv:1804.09365)</a:t>
            </a:r>
          </a:p>
          <a:p>
            <a:pPr marL="457200" indent="-457200">
              <a:buFont typeface="System Font Regular"/>
              <a:buChar char="-"/>
            </a:pPr>
            <a:r>
              <a:rPr lang="en-US" sz="3200" dirty="0">
                <a:solidFill>
                  <a:schemeClr val="tx1"/>
                </a:solidFill>
                <a:latin typeface="Times" pitchFamily="2" charset="0"/>
              </a:rPr>
              <a:t>Matplotlib</a:t>
            </a:r>
          </a:p>
          <a:p>
            <a:pPr marL="457200" indent="-457200">
              <a:buFont typeface="System Font Regular"/>
              <a:buChar char="-"/>
            </a:pPr>
            <a:r>
              <a:rPr lang="en-US" sz="3200" dirty="0">
                <a:solidFill>
                  <a:schemeClr val="tx1"/>
                </a:solidFill>
                <a:latin typeface="Times" pitchFamily="2" charset="0"/>
              </a:rPr>
              <a:t>Rutgers University – New Brunswick</a:t>
            </a:r>
          </a:p>
          <a:p>
            <a:pPr marL="457200" indent="-457200">
              <a:buFont typeface="System Font Regular"/>
              <a:buChar char="-"/>
            </a:pPr>
            <a:r>
              <a:rPr lang="en-US" sz="3200" dirty="0" err="1">
                <a:solidFill>
                  <a:schemeClr val="tx1"/>
                </a:solidFill>
                <a:latin typeface="Times" pitchFamily="2" charset="0"/>
              </a:rPr>
              <a:t>Jupyter</a:t>
            </a:r>
            <a:endParaRPr lang="en-US" sz="3200" dirty="0">
              <a:solidFill>
                <a:schemeClr val="tx1"/>
              </a:solidFill>
              <a:latin typeface="Times" pitchFamily="2" charset="0"/>
            </a:endParaRPr>
          </a:p>
          <a:p>
            <a:pPr marL="457200" indent="-457200">
              <a:buFont typeface="System Font Regular"/>
              <a:buChar char="-"/>
            </a:pPr>
            <a:r>
              <a:rPr lang="en-US" sz="3200" dirty="0">
                <a:solidFill>
                  <a:schemeClr val="tx1"/>
                </a:solidFill>
                <a:latin typeface="Times" pitchFamily="2" charset="0"/>
              </a:rPr>
              <a:t>This project has been supported by funding from National Science Foundation grant PHY-1560077.</a:t>
            </a:r>
          </a:p>
        </p:txBody>
      </p:sp>
      <p:pic>
        <p:nvPicPr>
          <p:cNvPr id="5" name="Picture 4">
            <a:extLst>
              <a:ext uri="{FF2B5EF4-FFF2-40B4-BE49-F238E27FC236}">
                <a16:creationId xmlns:a16="http://schemas.microsoft.com/office/drawing/2014/main" id="{26F82F6E-DA81-5B44-8CEA-09E0116A8E6A}"/>
              </a:ext>
            </a:extLst>
          </p:cNvPr>
          <p:cNvPicPr>
            <a:picLocks noChangeAspect="1"/>
          </p:cNvPicPr>
          <p:nvPr/>
        </p:nvPicPr>
        <p:blipFill>
          <a:blip r:embed="rId4"/>
          <a:stretch>
            <a:fillRect/>
          </a:stretch>
        </p:blipFill>
        <p:spPr>
          <a:xfrm>
            <a:off x="40143113" y="509536"/>
            <a:ext cx="2924175" cy="3657600"/>
          </a:xfrm>
          <a:prstGeom prst="rect">
            <a:avLst/>
          </a:prstGeom>
        </p:spPr>
      </p:pic>
      <p:grpSp>
        <p:nvGrpSpPr>
          <p:cNvPr id="16" name="Group 15">
            <a:extLst>
              <a:ext uri="{FF2B5EF4-FFF2-40B4-BE49-F238E27FC236}">
                <a16:creationId xmlns:a16="http://schemas.microsoft.com/office/drawing/2014/main" id="{7B3B30F5-484C-0E4B-96F3-5CBFC471E654}"/>
              </a:ext>
            </a:extLst>
          </p:cNvPr>
          <p:cNvGrpSpPr/>
          <p:nvPr/>
        </p:nvGrpSpPr>
        <p:grpSpPr>
          <a:xfrm>
            <a:off x="12093262" y="7884791"/>
            <a:ext cx="6455020" cy="4244215"/>
            <a:chOff x="2432626" y="27413893"/>
            <a:chExt cx="6455020" cy="4244215"/>
          </a:xfrm>
        </p:grpSpPr>
        <p:pic>
          <p:nvPicPr>
            <p:cNvPr id="28" name="Picture 27">
              <a:extLst>
                <a:ext uri="{FF2B5EF4-FFF2-40B4-BE49-F238E27FC236}">
                  <a16:creationId xmlns:a16="http://schemas.microsoft.com/office/drawing/2014/main" id="{EA082806-C90D-2C42-BAA2-A567750BBAEC}"/>
                </a:ext>
              </a:extLst>
            </p:cNvPr>
            <p:cNvPicPr>
              <a:picLocks noChangeAspect="1"/>
            </p:cNvPicPr>
            <p:nvPr/>
          </p:nvPicPr>
          <p:blipFill rotWithShape="1">
            <a:blip r:embed="rId5"/>
            <a:srcRect l="5157" t="5901" r="5491" b="3617"/>
            <a:stretch/>
          </p:blipFill>
          <p:spPr>
            <a:xfrm>
              <a:off x="2790186" y="27413893"/>
              <a:ext cx="5739897" cy="3874883"/>
            </a:xfrm>
            <a:prstGeom prst="rect">
              <a:avLst/>
            </a:prstGeom>
          </p:spPr>
        </p:pic>
        <p:sp>
          <p:nvSpPr>
            <p:cNvPr id="14" name="TextBox 13">
              <a:extLst>
                <a:ext uri="{FF2B5EF4-FFF2-40B4-BE49-F238E27FC236}">
                  <a16:creationId xmlns:a16="http://schemas.microsoft.com/office/drawing/2014/main" id="{4DC06FFD-15D1-BE49-8CFE-D9AE882FAE7F}"/>
                </a:ext>
              </a:extLst>
            </p:cNvPr>
            <p:cNvSpPr txBox="1"/>
            <p:nvPr/>
          </p:nvSpPr>
          <p:spPr>
            <a:xfrm>
              <a:off x="2432626" y="31288776"/>
              <a:ext cx="6455020" cy="369332"/>
            </a:xfrm>
            <a:prstGeom prst="rect">
              <a:avLst/>
            </a:prstGeom>
            <a:noFill/>
          </p:spPr>
          <p:txBody>
            <a:bodyPr wrap="square" rtlCol="0">
              <a:spAutoFit/>
            </a:bodyPr>
            <a:lstStyle/>
            <a:p>
              <a:pPr algn="ctr"/>
              <a:r>
                <a:rPr lang="en-US" sz="1800" dirty="0">
                  <a:latin typeface="Times" pitchFamily="2" charset="0"/>
                </a:rPr>
                <a:t>Fig. 2 – Photometric selection based on the proper motion selection</a:t>
              </a:r>
            </a:p>
          </p:txBody>
        </p:sp>
      </p:grpSp>
      <p:pic>
        <p:nvPicPr>
          <p:cNvPr id="29" name="Picture 28">
            <a:extLst>
              <a:ext uri="{FF2B5EF4-FFF2-40B4-BE49-F238E27FC236}">
                <a16:creationId xmlns:a16="http://schemas.microsoft.com/office/drawing/2014/main" id="{EE146130-DC90-F348-9B70-253D28934E1D}"/>
              </a:ext>
            </a:extLst>
          </p:cNvPr>
          <p:cNvPicPr>
            <a:picLocks noChangeAspect="1"/>
          </p:cNvPicPr>
          <p:nvPr/>
        </p:nvPicPr>
        <p:blipFill rotWithShape="1">
          <a:blip r:embed="rId6"/>
          <a:srcRect l="5525" t="5900" r="7682" b="3385"/>
          <a:stretch/>
        </p:blipFill>
        <p:spPr>
          <a:xfrm>
            <a:off x="3334109" y="25463600"/>
            <a:ext cx="4761781" cy="3317975"/>
          </a:xfrm>
          <a:prstGeom prst="rect">
            <a:avLst/>
          </a:prstGeom>
        </p:spPr>
      </p:pic>
      <p:sp>
        <p:nvSpPr>
          <p:cNvPr id="32" name="TextBox 31">
            <a:extLst>
              <a:ext uri="{FF2B5EF4-FFF2-40B4-BE49-F238E27FC236}">
                <a16:creationId xmlns:a16="http://schemas.microsoft.com/office/drawing/2014/main" id="{681ED85B-C9EE-5C45-95E1-CB49443AC60F}"/>
              </a:ext>
            </a:extLst>
          </p:cNvPr>
          <p:cNvSpPr txBox="1"/>
          <p:nvPr/>
        </p:nvSpPr>
        <p:spPr>
          <a:xfrm>
            <a:off x="3544783" y="28745950"/>
            <a:ext cx="4340431" cy="369332"/>
          </a:xfrm>
          <a:prstGeom prst="rect">
            <a:avLst/>
          </a:prstGeom>
          <a:noFill/>
        </p:spPr>
        <p:txBody>
          <a:bodyPr wrap="square" rtlCol="0">
            <a:spAutoFit/>
          </a:bodyPr>
          <a:lstStyle/>
          <a:p>
            <a:pPr algn="ctr"/>
            <a:r>
              <a:rPr lang="en-US" sz="1800" dirty="0">
                <a:latin typeface="Times" pitchFamily="2" charset="0"/>
              </a:rPr>
              <a:t>Fig. 1 – Photometric diagram</a:t>
            </a:r>
          </a:p>
        </p:txBody>
      </p:sp>
      <p:sp>
        <p:nvSpPr>
          <p:cNvPr id="40" name="Rectangle 39">
            <a:extLst>
              <a:ext uri="{FF2B5EF4-FFF2-40B4-BE49-F238E27FC236}">
                <a16:creationId xmlns:a16="http://schemas.microsoft.com/office/drawing/2014/main" id="{B8FDEFB7-F3E8-224E-B7B1-6AB888DF5FB4}"/>
              </a:ext>
            </a:extLst>
          </p:cNvPr>
          <p:cNvSpPr/>
          <p:nvPr/>
        </p:nvSpPr>
        <p:spPr>
          <a:xfrm>
            <a:off x="19321269" y="5486399"/>
            <a:ext cx="8001000" cy="664260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3200" dirty="0">
                <a:solidFill>
                  <a:schemeClr val="tx1"/>
                </a:solidFill>
                <a:latin typeface="Times" pitchFamily="2" charset="0"/>
              </a:rPr>
              <a:t>Upon imposing these bounds, a proper motion selection was imposed on the entire data set.</a:t>
            </a:r>
          </a:p>
        </p:txBody>
      </p:sp>
      <p:sp>
        <p:nvSpPr>
          <p:cNvPr id="41" name="Rectangle 40">
            <a:extLst>
              <a:ext uri="{FF2B5EF4-FFF2-40B4-BE49-F238E27FC236}">
                <a16:creationId xmlns:a16="http://schemas.microsoft.com/office/drawing/2014/main" id="{BA9BF818-A0E8-C547-91D4-6BFB8A016705}"/>
              </a:ext>
            </a:extLst>
          </p:cNvPr>
          <p:cNvSpPr/>
          <p:nvPr/>
        </p:nvSpPr>
        <p:spPr>
          <a:xfrm>
            <a:off x="27322268" y="5486399"/>
            <a:ext cx="8001000" cy="664260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3200" dirty="0">
                <a:solidFill>
                  <a:schemeClr val="tx1"/>
                </a:solidFill>
                <a:latin typeface="Times" pitchFamily="2" charset="0"/>
              </a:rPr>
              <a:t>Next, a magnitude limit was imposed, to allow for observation of brighter or dimmer samples.</a:t>
            </a:r>
          </a:p>
        </p:txBody>
      </p:sp>
      <p:sp>
        <p:nvSpPr>
          <p:cNvPr id="42" name="Rectangle 41">
            <a:extLst>
              <a:ext uri="{FF2B5EF4-FFF2-40B4-BE49-F238E27FC236}">
                <a16:creationId xmlns:a16="http://schemas.microsoft.com/office/drawing/2014/main" id="{51EC87F2-92CC-E748-8A7F-D3073AD2A9F5}"/>
              </a:ext>
            </a:extLst>
          </p:cNvPr>
          <p:cNvSpPr/>
          <p:nvPr/>
        </p:nvSpPr>
        <p:spPr>
          <a:xfrm>
            <a:off x="35323265" y="5499495"/>
            <a:ext cx="8001000" cy="66295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3200" dirty="0">
                <a:solidFill>
                  <a:schemeClr val="tx1"/>
                </a:solidFill>
                <a:latin typeface="Times" pitchFamily="2" charset="0"/>
              </a:rPr>
              <a:t>Finally, the photometric and semimajor axes bounds were imposed. The semimajor axes bound was designed to include only member stars that had a semimajor axis equal or smaller than the survey radius.</a:t>
            </a:r>
          </a:p>
        </p:txBody>
      </p:sp>
      <p:grpSp>
        <p:nvGrpSpPr>
          <p:cNvPr id="39" name="Group 38">
            <a:extLst>
              <a:ext uri="{FF2B5EF4-FFF2-40B4-BE49-F238E27FC236}">
                <a16:creationId xmlns:a16="http://schemas.microsoft.com/office/drawing/2014/main" id="{91A0BCBA-F922-3A43-A82E-503B37A1732C}"/>
              </a:ext>
            </a:extLst>
          </p:cNvPr>
          <p:cNvGrpSpPr/>
          <p:nvPr/>
        </p:nvGrpSpPr>
        <p:grpSpPr>
          <a:xfrm>
            <a:off x="19598128" y="7982370"/>
            <a:ext cx="7447282" cy="4146636"/>
            <a:chOff x="34452558" y="11967522"/>
            <a:chExt cx="7447282" cy="4146636"/>
          </a:xfrm>
        </p:grpSpPr>
        <p:pic>
          <p:nvPicPr>
            <p:cNvPr id="33" name="Picture 32">
              <a:extLst>
                <a:ext uri="{FF2B5EF4-FFF2-40B4-BE49-F238E27FC236}">
                  <a16:creationId xmlns:a16="http://schemas.microsoft.com/office/drawing/2014/main" id="{3FAE4BA2-9E89-C541-9C6B-FA91BEF82761}"/>
                </a:ext>
              </a:extLst>
            </p:cNvPr>
            <p:cNvPicPr>
              <a:picLocks noChangeAspect="1"/>
            </p:cNvPicPr>
            <p:nvPr/>
          </p:nvPicPr>
          <p:blipFill rotWithShape="1">
            <a:blip r:embed="rId7"/>
            <a:srcRect l="4990" t="5694" r="4981" b="3291"/>
            <a:stretch/>
          </p:blipFill>
          <p:spPr>
            <a:xfrm>
              <a:off x="35306251" y="11967522"/>
              <a:ext cx="5739897" cy="3868536"/>
            </a:xfrm>
            <a:prstGeom prst="rect">
              <a:avLst/>
            </a:prstGeom>
          </p:spPr>
        </p:pic>
        <p:sp>
          <p:nvSpPr>
            <p:cNvPr id="34" name="TextBox 33">
              <a:extLst>
                <a:ext uri="{FF2B5EF4-FFF2-40B4-BE49-F238E27FC236}">
                  <a16:creationId xmlns:a16="http://schemas.microsoft.com/office/drawing/2014/main" id="{020859A3-EA2B-9C45-A5CB-93393CEE0C05}"/>
                </a:ext>
              </a:extLst>
            </p:cNvPr>
            <p:cNvSpPr txBox="1"/>
            <p:nvPr/>
          </p:nvSpPr>
          <p:spPr>
            <a:xfrm>
              <a:off x="34452558" y="15744826"/>
              <a:ext cx="7447282" cy="369332"/>
            </a:xfrm>
            <a:prstGeom prst="rect">
              <a:avLst/>
            </a:prstGeom>
            <a:noFill/>
          </p:spPr>
          <p:txBody>
            <a:bodyPr wrap="square" rtlCol="0">
              <a:spAutoFit/>
            </a:bodyPr>
            <a:lstStyle/>
            <a:p>
              <a:pPr algn="ctr"/>
              <a:r>
                <a:rPr lang="en-US" sz="1800" dirty="0">
                  <a:latin typeface="Times" pitchFamily="2" charset="0"/>
                </a:rPr>
                <a:t>Fig. 3 – Member stars selected by proper motion in blue</a:t>
              </a:r>
            </a:p>
          </p:txBody>
        </p:sp>
      </p:grpSp>
      <p:grpSp>
        <p:nvGrpSpPr>
          <p:cNvPr id="38" name="Group 37">
            <a:extLst>
              <a:ext uri="{FF2B5EF4-FFF2-40B4-BE49-F238E27FC236}">
                <a16:creationId xmlns:a16="http://schemas.microsoft.com/office/drawing/2014/main" id="{3DCB77F4-65F3-6D47-BA6C-37CFA7A65BD0}"/>
              </a:ext>
            </a:extLst>
          </p:cNvPr>
          <p:cNvGrpSpPr/>
          <p:nvPr/>
        </p:nvGrpSpPr>
        <p:grpSpPr>
          <a:xfrm>
            <a:off x="27833020" y="7844507"/>
            <a:ext cx="6979493" cy="4284499"/>
            <a:chOff x="35193073" y="17030574"/>
            <a:chExt cx="6075976" cy="3498912"/>
          </a:xfrm>
        </p:grpSpPr>
        <p:pic>
          <p:nvPicPr>
            <p:cNvPr id="35" name="Picture 34">
              <a:extLst>
                <a:ext uri="{FF2B5EF4-FFF2-40B4-BE49-F238E27FC236}">
                  <a16:creationId xmlns:a16="http://schemas.microsoft.com/office/drawing/2014/main" id="{A67D8CD1-3404-2943-B6AB-26C704B59B34}"/>
                </a:ext>
              </a:extLst>
            </p:cNvPr>
            <p:cNvPicPr>
              <a:picLocks noChangeAspect="1"/>
            </p:cNvPicPr>
            <p:nvPr/>
          </p:nvPicPr>
          <p:blipFill rotWithShape="1">
            <a:blip r:embed="rId8"/>
            <a:srcRect l="5071" t="6043" r="4929" b="3719"/>
            <a:stretch/>
          </p:blipFill>
          <p:spPr>
            <a:xfrm>
              <a:off x="35707319" y="17030574"/>
              <a:ext cx="4937760" cy="3300548"/>
            </a:xfrm>
            <a:prstGeom prst="rect">
              <a:avLst/>
            </a:prstGeom>
          </p:spPr>
        </p:pic>
        <p:sp>
          <p:nvSpPr>
            <p:cNvPr id="36" name="TextBox 35">
              <a:extLst>
                <a:ext uri="{FF2B5EF4-FFF2-40B4-BE49-F238E27FC236}">
                  <a16:creationId xmlns:a16="http://schemas.microsoft.com/office/drawing/2014/main" id="{19DBE243-0989-D549-9C08-564923ECD525}"/>
                </a:ext>
              </a:extLst>
            </p:cNvPr>
            <p:cNvSpPr txBox="1"/>
            <p:nvPr/>
          </p:nvSpPr>
          <p:spPr>
            <a:xfrm>
              <a:off x="35193073" y="20227873"/>
              <a:ext cx="6075976" cy="301613"/>
            </a:xfrm>
            <a:prstGeom prst="rect">
              <a:avLst/>
            </a:prstGeom>
            <a:noFill/>
          </p:spPr>
          <p:txBody>
            <a:bodyPr wrap="square" rtlCol="0">
              <a:spAutoFit/>
            </a:bodyPr>
            <a:lstStyle/>
            <a:p>
              <a:pPr algn="ctr"/>
              <a:r>
                <a:rPr lang="en-US" sz="1800" dirty="0">
                  <a:latin typeface="Times" pitchFamily="2" charset="0"/>
                </a:rPr>
                <a:t>Fig. 4 – Member stars selected by proper motion and magnitude in blue</a:t>
              </a:r>
            </a:p>
          </p:txBody>
        </p:sp>
      </p:grpSp>
      <p:pic>
        <p:nvPicPr>
          <p:cNvPr id="37" name="Picture 36">
            <a:extLst>
              <a:ext uri="{FF2B5EF4-FFF2-40B4-BE49-F238E27FC236}">
                <a16:creationId xmlns:a16="http://schemas.microsoft.com/office/drawing/2014/main" id="{60A071DC-CB24-924F-8EB3-58EAFAA7AA3D}"/>
              </a:ext>
            </a:extLst>
          </p:cNvPr>
          <p:cNvPicPr>
            <a:picLocks noChangeAspect="1"/>
          </p:cNvPicPr>
          <p:nvPr/>
        </p:nvPicPr>
        <p:blipFill rotWithShape="1">
          <a:blip r:embed="rId9"/>
          <a:srcRect l="4932" t="6321" r="5131" b="3584"/>
          <a:stretch/>
        </p:blipFill>
        <p:spPr>
          <a:xfrm>
            <a:off x="36550776" y="7982370"/>
            <a:ext cx="5571374" cy="3720742"/>
          </a:xfrm>
          <a:prstGeom prst="rect">
            <a:avLst/>
          </a:prstGeom>
        </p:spPr>
      </p:pic>
      <p:sp>
        <p:nvSpPr>
          <p:cNvPr id="43" name="TextBox 42">
            <a:extLst>
              <a:ext uri="{FF2B5EF4-FFF2-40B4-BE49-F238E27FC236}">
                <a16:creationId xmlns:a16="http://schemas.microsoft.com/office/drawing/2014/main" id="{856587B5-AD63-674A-8C26-100BE8E24402}"/>
              </a:ext>
            </a:extLst>
          </p:cNvPr>
          <p:cNvSpPr txBox="1"/>
          <p:nvPr/>
        </p:nvSpPr>
        <p:spPr>
          <a:xfrm>
            <a:off x="35834016" y="11755579"/>
            <a:ext cx="6979493" cy="369332"/>
          </a:xfrm>
          <a:prstGeom prst="rect">
            <a:avLst/>
          </a:prstGeom>
          <a:noFill/>
        </p:spPr>
        <p:txBody>
          <a:bodyPr wrap="square" rtlCol="0">
            <a:spAutoFit/>
          </a:bodyPr>
          <a:lstStyle/>
          <a:p>
            <a:pPr algn="ctr"/>
            <a:r>
              <a:rPr lang="en-US" sz="1800" dirty="0">
                <a:latin typeface="Times" pitchFamily="2" charset="0"/>
              </a:rPr>
              <a:t>Fig. 5 – The final selection of member stars in blue</a:t>
            </a:r>
          </a:p>
        </p:txBody>
      </p:sp>
    </p:spTree>
    <p:extLst>
      <p:ext uri="{BB962C8B-B14F-4D97-AF65-F5344CB8AC3E}">
        <p14:creationId xmlns:p14="http://schemas.microsoft.com/office/powerpoint/2010/main" val="808587651"/>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698</TotalTime>
  <Words>769</Words>
  <Application>Microsoft Macintosh PowerPoint</Application>
  <PresentationFormat>Custom</PresentationFormat>
  <Paragraphs>39</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System Font Regular</vt:lpstr>
      <vt:lpstr>Times</vt:lpstr>
      <vt:lpstr>Office Theme</vt:lpstr>
      <vt:lpstr>PowerPoint Presentation</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34</cp:revision>
  <dcterms:created xsi:type="dcterms:W3CDTF">2018-07-18T14:49:27Z</dcterms:created>
  <dcterms:modified xsi:type="dcterms:W3CDTF">2018-07-27T16:55:59Z</dcterms:modified>
</cp:coreProperties>
</file>

<file path=docProps/thumbnail.jpeg>
</file>